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Nuni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regular.fntdata"/><Relationship Id="rId11" Type="http://schemas.openxmlformats.org/officeDocument/2006/relationships/slide" Target="slides/slide6.xml"/><Relationship Id="rId22" Type="http://schemas.openxmlformats.org/officeDocument/2006/relationships/font" Target="fonts/Nunito-italic.fntdata"/><Relationship Id="rId10" Type="http://schemas.openxmlformats.org/officeDocument/2006/relationships/slide" Target="slides/slide5.xml"/><Relationship Id="rId21" Type="http://schemas.openxmlformats.org/officeDocument/2006/relationships/font" Target="fonts/Nuni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Nuni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4636ec84c6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14636ec84c6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Yes; some jobs may require applicants to have specific majors, though there always exceptions to every rule </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Recently, jobs are beginning to expand their horizons and hire people from various disciplines </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4636ec84c6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4636ec84c6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No; you shouldn’t go to a school just because they send you ads </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If you do your own research on a school that sends you ads and you decide that you like it, then that’s completely fine</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14636ec84c6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14636ec84c6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12-20; You want to have a good mix of SUNY/CUNY schools, out-of-state schools, etc. </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Most schools accept the Common App so you won’t have to re-enter your information 20 times and you can most likely reuse essays (depending on the prompts)</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4636ec84c6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4636ec84c6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Yes! Tuition and room and board are different things, and some full tuition scholarships may not cover room and board</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You also need $ for food, fun, books, etc. </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4636ec84c6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4636ec84c6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4636ec84c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4636ec84c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No! Standardized testing is one of many parts of the application process</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Some schools don’t even require standardized tests anymore because of how flawed and problematic they are</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Covid only accelerated this shift away from these tests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4636ec84c6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4636ec84c6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It is always good to challenge yourself- schools will notice this and there is space on the common app to talk about your favorite courses </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A higher GPA can help you, BUT your GPA is one of the many parts of your application. Try to take a balanced approach to picking classes!</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4636ec84c6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4636ec84c6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Yes! You are much more than a number on a paper and colleges want all about you and your academic journey </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That’s why this process is so detailed and they ask you so many questions</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If you have any grades that you’re less than satisfied with, it’s always better to get ahead of it so it doesn’t look like you’re hiding it</a:t>
            </a:r>
            <a:endParaRPr sz="1200">
              <a:solidFill>
                <a:schemeClr val="dk1"/>
              </a:solidFill>
              <a:latin typeface="Times New Roman"/>
              <a:ea typeface="Times New Roman"/>
              <a:cs typeface="Times New Roman"/>
              <a:sym typeface="Times New Roman"/>
            </a:endParaRPr>
          </a:p>
          <a:p>
            <a:pPr indent="-304800" lvl="2" marL="13716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There is space to explain any hardships, special circumstances, etc. on the Common App so feel free to use this to explain any changes in your grades</a:t>
            </a:r>
            <a:endParaRPr sz="1200">
              <a:solidFill>
                <a:schemeClr val="dk1"/>
              </a:solidFill>
              <a:latin typeface="Times New Roman"/>
              <a:ea typeface="Times New Roman"/>
              <a:cs typeface="Times New Roman"/>
              <a:sym typeface="Times New Roman"/>
            </a:endParaRPr>
          </a:p>
          <a:p>
            <a:pPr indent="-304800" lvl="2" marL="13716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This shows that you can take accountability and colleges like this</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4636ec84c6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14636ec84c6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Most of the time, financial aid will not impact your admission status </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This is called </a:t>
            </a:r>
            <a:r>
              <a:rPr i="1" lang="en" sz="1200">
                <a:solidFill>
                  <a:schemeClr val="dk1"/>
                </a:solidFill>
                <a:latin typeface="Times New Roman"/>
                <a:ea typeface="Times New Roman"/>
                <a:cs typeface="Times New Roman"/>
                <a:sym typeface="Times New Roman"/>
              </a:rPr>
              <a:t>need blind</a:t>
            </a:r>
            <a:r>
              <a:rPr lang="en" sz="1200">
                <a:solidFill>
                  <a:schemeClr val="dk1"/>
                </a:solidFill>
                <a:latin typeface="Times New Roman"/>
                <a:ea typeface="Times New Roman"/>
                <a:cs typeface="Times New Roman"/>
                <a:sym typeface="Times New Roman"/>
              </a:rPr>
              <a:t> admission, and the majority of schools do not consider your financial status when they decide whether they want to accept you or not</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Don’t let tuition and other expenses deter from </a:t>
            </a:r>
            <a:r>
              <a:rPr i="1" lang="en" sz="1200">
                <a:solidFill>
                  <a:schemeClr val="dk1"/>
                </a:solidFill>
                <a:latin typeface="Times New Roman"/>
                <a:ea typeface="Times New Roman"/>
                <a:cs typeface="Times New Roman"/>
                <a:sym typeface="Times New Roman"/>
              </a:rPr>
              <a:t>applying</a:t>
            </a:r>
            <a:r>
              <a:rPr lang="en" sz="1200">
                <a:solidFill>
                  <a:schemeClr val="dk1"/>
                </a:solidFill>
                <a:latin typeface="Times New Roman"/>
                <a:ea typeface="Times New Roman"/>
                <a:cs typeface="Times New Roman"/>
                <a:sym typeface="Times New Roman"/>
              </a:rPr>
              <a:t> to a school that you like</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4636ec84c6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4636ec84c6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No! Don’t let tuition/expenses deter you from applying to a school because there are lots of resources available to you </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Also, we want you to attend the school that is the best fit for you- </a:t>
            </a:r>
            <a:r>
              <a:rPr lang="en" sz="1200">
                <a:solidFill>
                  <a:schemeClr val="dk1"/>
                </a:solidFill>
                <a:highlight>
                  <a:srgbClr val="FFFFFF"/>
                </a:highlight>
                <a:latin typeface="Times New Roman"/>
                <a:ea typeface="Times New Roman"/>
                <a:cs typeface="Times New Roman"/>
                <a:sym typeface="Times New Roman"/>
              </a:rPr>
              <a:t>"top" colleges may not be the best fit for you for other reasons. Once you get financial aid offers in the spring, you should consider expenses as part of which offer is the best fit for you overall</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4636ec84c6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4636ec84c6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Yes/no; some admissions officers at some schools may check applicants’ social media accounts, however they will not do a deep dig into all of your accounts</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Clean up your digital footprint and change the privacy on your pages so they can’t find anything to hold against you, IF they even look </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4636ec84c6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4636ec84c6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Yes; if you want to attend a school, you’ll definitely reflect that in your application and the person reading your application will probably want you at their school </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Although, a school being your number 1 does NOT guarantee that you’ll get in</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4636ec84c6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4636ec84c6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Important, but it won’t make or break your admissions decision </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Some schools have different requirements for different majors, some majors may be more competitive than others which changes your chances of getting in</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Do your research for your potential majors! </a:t>
            </a:r>
            <a:endParaRPr sz="1200">
              <a:solidFill>
                <a:schemeClr val="dk1"/>
              </a:solidFill>
              <a:latin typeface="Times New Roman"/>
              <a:ea typeface="Times New Roman"/>
              <a:cs typeface="Times New Roman"/>
              <a:sym typeface="Times New Roman"/>
            </a:endParaRPr>
          </a:p>
          <a:p>
            <a:pPr indent="-304800" lvl="1" marL="9144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It’s also very common to change majors so don’t feel like you’re stuck with a specific major if you change your mind</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cappex.com/colleges" TargetMode="External"/><Relationship Id="rId4" Type="http://schemas.openxmlformats.org/officeDocument/2006/relationships/hyperlink" Target="https://initialview.com/elevatorpitch/" TargetMode="External"/><Relationship Id="rId5" Type="http://schemas.openxmlformats.org/officeDocument/2006/relationships/hyperlink" Target="https://docs.google.com/document/d/1-zpkNANCDYMcn6K2xZOed9nsZaJ3vYBVofTkyOemZFM/edit?usp=sharing" TargetMode="External"/><Relationship Id="rId6" Type="http://schemas.openxmlformats.org/officeDocument/2006/relationships/hyperlink" Target="https://www.commonapp.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Common Misconceptions and </a:t>
            </a:r>
            <a:endParaRPr/>
          </a:p>
          <a:p>
            <a:pPr indent="0" lvl="0" marL="0" rtl="0" algn="ctr">
              <a:spcBef>
                <a:spcPts val="0"/>
              </a:spcBef>
              <a:spcAft>
                <a:spcPts val="0"/>
              </a:spcAft>
              <a:buNone/>
            </a:pPr>
            <a:r>
              <a:rPr lang="en"/>
              <a:t>Useful Resources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2"/>
          <p:cNvSpPr txBox="1"/>
          <p:nvPr>
            <p:ph type="title"/>
          </p:nvPr>
        </p:nvSpPr>
        <p:spPr>
          <a:xfrm>
            <a:off x="1696050" y="1428750"/>
            <a:ext cx="5751900" cy="228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351C75"/>
                </a:solidFill>
              </a:rPr>
              <a:t>Does my major affect what job I can obtain after college?</a:t>
            </a:r>
            <a:endParaRPr sz="4500">
              <a:solidFill>
                <a:srgbClr val="351C75"/>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3"/>
          <p:cNvSpPr txBox="1"/>
          <p:nvPr>
            <p:ph type="title"/>
          </p:nvPr>
        </p:nvSpPr>
        <p:spPr>
          <a:xfrm>
            <a:off x="1696050" y="1428750"/>
            <a:ext cx="5751900" cy="228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741B47"/>
                </a:solidFill>
              </a:rPr>
              <a:t>Should I go to the colleges that send me ads?</a:t>
            </a:r>
            <a:endParaRPr sz="4500">
              <a:solidFill>
                <a:srgbClr val="741B47"/>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4"/>
          <p:cNvSpPr txBox="1"/>
          <p:nvPr>
            <p:ph type="title"/>
          </p:nvPr>
        </p:nvSpPr>
        <p:spPr>
          <a:xfrm>
            <a:off x="1696050" y="1428750"/>
            <a:ext cx="5751900" cy="228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990000"/>
                </a:solidFill>
              </a:rPr>
              <a:t>How many schools should I apply to?</a:t>
            </a:r>
            <a:endParaRPr sz="4500">
              <a:solidFill>
                <a:srgbClr val="99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5"/>
          <p:cNvSpPr txBox="1"/>
          <p:nvPr>
            <p:ph type="title"/>
          </p:nvPr>
        </p:nvSpPr>
        <p:spPr>
          <a:xfrm>
            <a:off x="1696050" y="1188450"/>
            <a:ext cx="5751900" cy="2766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1155CC"/>
                </a:solidFill>
              </a:rPr>
              <a:t>If I get a full tuition scholarship, do I need money to go to college?</a:t>
            </a:r>
            <a:endParaRPr sz="4500">
              <a:solidFill>
                <a:srgbClr val="1155CC"/>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Useful Resources</a:t>
            </a:r>
            <a:endParaRPr/>
          </a:p>
        </p:txBody>
      </p:sp>
      <p:sp>
        <p:nvSpPr>
          <p:cNvPr id="194" name="Google Shape;194;p2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en" sz="2100" u="sng">
                <a:solidFill>
                  <a:schemeClr val="hlink"/>
                </a:solidFill>
                <a:hlinkClick r:id="rId3"/>
              </a:rPr>
              <a:t>https://www.cappex.com/colleges</a:t>
            </a:r>
            <a:endParaRPr sz="2100"/>
          </a:p>
          <a:p>
            <a:pPr indent="-361950" lvl="0" marL="457200" rtl="0" algn="l">
              <a:spcBef>
                <a:spcPts val="0"/>
              </a:spcBef>
              <a:spcAft>
                <a:spcPts val="0"/>
              </a:spcAft>
              <a:buSzPts val="2100"/>
              <a:buChar char="●"/>
            </a:pPr>
            <a:r>
              <a:rPr lang="en" sz="2100" u="sng">
                <a:solidFill>
                  <a:schemeClr val="hlink"/>
                </a:solidFill>
                <a:hlinkClick r:id="rId4"/>
              </a:rPr>
              <a:t>https://initialview.com/elevatorpitch/</a:t>
            </a:r>
            <a:endParaRPr sz="2100"/>
          </a:p>
          <a:p>
            <a:pPr indent="-361950" lvl="1" marL="914400" rtl="0" algn="l">
              <a:spcBef>
                <a:spcPts val="0"/>
              </a:spcBef>
              <a:spcAft>
                <a:spcPts val="0"/>
              </a:spcAft>
              <a:buSzPts val="2100"/>
              <a:buChar char="○"/>
            </a:pPr>
            <a:r>
              <a:rPr lang="en" sz="2100" u="sng">
                <a:solidFill>
                  <a:schemeClr val="hlink"/>
                </a:solidFill>
                <a:hlinkClick r:id="rId5"/>
              </a:rPr>
              <a:t>BEAM’s List of Recommended Schools on InitialView</a:t>
            </a:r>
            <a:endParaRPr sz="2100"/>
          </a:p>
          <a:p>
            <a:pPr indent="-361950" lvl="0" marL="457200" rtl="0" algn="l">
              <a:spcBef>
                <a:spcPts val="0"/>
              </a:spcBef>
              <a:spcAft>
                <a:spcPts val="0"/>
              </a:spcAft>
              <a:buSzPts val="2100"/>
              <a:buChar char="●"/>
            </a:pPr>
            <a:r>
              <a:rPr lang="en" sz="2100" u="sng">
                <a:solidFill>
                  <a:schemeClr val="hlink"/>
                </a:solidFill>
                <a:hlinkClick r:id="rId6"/>
              </a:rPr>
              <a:t>Common App</a:t>
            </a:r>
            <a:endParaRPr sz="21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0" st="0"/>
                                            </p:txEl>
                                          </p:spTgt>
                                        </p:tgtEl>
                                        <p:attrNameLst>
                                          <p:attrName>style.visibility</p:attrName>
                                        </p:attrNameLst>
                                      </p:cBhvr>
                                      <p:to>
                                        <p:strVal val="visible"/>
                                      </p:to>
                                    </p:set>
                                    <p:animEffect filter="fade" transition="in">
                                      <p:cBhvr>
                                        <p:cTn dur="1000"/>
                                        <p:tgtEl>
                                          <p:spTgt spid="19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1" st="1"/>
                                            </p:txEl>
                                          </p:spTgt>
                                        </p:tgtEl>
                                        <p:attrNameLst>
                                          <p:attrName>style.visibility</p:attrName>
                                        </p:attrNameLst>
                                      </p:cBhvr>
                                      <p:to>
                                        <p:strVal val="visible"/>
                                      </p:to>
                                    </p:set>
                                    <p:animEffect filter="fade" transition="in">
                                      <p:cBhvr>
                                        <p:cTn dur="1000"/>
                                        <p:tgtEl>
                                          <p:spTgt spid="19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2" st="2"/>
                                            </p:txEl>
                                          </p:spTgt>
                                        </p:tgtEl>
                                        <p:attrNameLst>
                                          <p:attrName>style.visibility</p:attrName>
                                        </p:attrNameLst>
                                      </p:cBhvr>
                                      <p:to>
                                        <p:strVal val="visible"/>
                                      </p:to>
                                    </p:set>
                                    <p:animEffect filter="fade" transition="in">
                                      <p:cBhvr>
                                        <p:cTn dur="1000"/>
                                        <p:tgtEl>
                                          <p:spTgt spid="19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3" st="3"/>
                                            </p:txEl>
                                          </p:spTgt>
                                        </p:tgtEl>
                                        <p:attrNameLst>
                                          <p:attrName>style.visibility</p:attrName>
                                        </p:attrNameLst>
                                      </p:cBhvr>
                                      <p:to>
                                        <p:strVal val="visible"/>
                                      </p:to>
                                    </p:set>
                                    <p:animEffect filter="fade" transition="in">
                                      <p:cBhvr>
                                        <p:cTn dur="1000"/>
                                        <p:tgtEl>
                                          <p:spTgt spid="19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4"/>
          <p:cNvSpPr txBox="1"/>
          <p:nvPr>
            <p:ph type="title"/>
          </p:nvPr>
        </p:nvSpPr>
        <p:spPr>
          <a:xfrm>
            <a:off x="1696050" y="1448250"/>
            <a:ext cx="5751900" cy="2247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t>Are test scores the main thing that matters to getting in?</a:t>
            </a:r>
            <a:endParaRPr sz="4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5"/>
          <p:cNvSpPr txBox="1"/>
          <p:nvPr>
            <p:ph type="title"/>
          </p:nvPr>
        </p:nvSpPr>
        <p:spPr>
          <a:xfrm>
            <a:off x="1696050" y="1448250"/>
            <a:ext cx="5751900" cy="2247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38761D"/>
                </a:solidFill>
              </a:rPr>
              <a:t>Should I take easier classes for a higher GPA?</a:t>
            </a:r>
            <a:endParaRPr sz="4500">
              <a:solidFill>
                <a:srgbClr val="38761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6"/>
          <p:cNvSpPr txBox="1"/>
          <p:nvPr>
            <p:ph type="title"/>
          </p:nvPr>
        </p:nvSpPr>
        <p:spPr>
          <a:xfrm>
            <a:off x="1696050" y="1448250"/>
            <a:ext cx="5751900" cy="2247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1155CC"/>
                </a:solidFill>
              </a:rPr>
              <a:t>Can I still get in if I had bad grades?</a:t>
            </a:r>
            <a:endParaRPr sz="4500">
              <a:solidFill>
                <a:srgbClr val="1155C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7"/>
          <p:cNvSpPr txBox="1"/>
          <p:nvPr>
            <p:ph type="title"/>
          </p:nvPr>
        </p:nvSpPr>
        <p:spPr>
          <a:xfrm>
            <a:off x="1696050" y="1448250"/>
            <a:ext cx="5751900" cy="2247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990000"/>
                </a:solidFill>
              </a:rPr>
              <a:t>Does financial aid make me less likely to get in?</a:t>
            </a:r>
            <a:endParaRPr sz="4500">
              <a:solidFill>
                <a:srgbClr val="99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8"/>
          <p:cNvSpPr txBox="1"/>
          <p:nvPr>
            <p:ph type="title"/>
          </p:nvPr>
        </p:nvSpPr>
        <p:spPr>
          <a:xfrm>
            <a:off x="1696050" y="1448250"/>
            <a:ext cx="5751900" cy="2247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BF9000"/>
                </a:solidFill>
              </a:rPr>
              <a:t>Are top colleges too expensive for me to attend?</a:t>
            </a:r>
            <a:endParaRPr sz="4500">
              <a:solidFill>
                <a:srgbClr val="BF9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9"/>
          <p:cNvSpPr txBox="1"/>
          <p:nvPr>
            <p:ph type="title"/>
          </p:nvPr>
        </p:nvSpPr>
        <p:spPr>
          <a:xfrm>
            <a:off x="1696050" y="1448250"/>
            <a:ext cx="5751900" cy="2247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B45F06"/>
                </a:solidFill>
              </a:rPr>
              <a:t>Will they check my social media pages?</a:t>
            </a:r>
            <a:endParaRPr sz="4500">
              <a:solidFill>
                <a:srgbClr val="B45F0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0"/>
          <p:cNvSpPr txBox="1"/>
          <p:nvPr>
            <p:ph type="title"/>
          </p:nvPr>
        </p:nvSpPr>
        <p:spPr>
          <a:xfrm>
            <a:off x="1630675" y="1138200"/>
            <a:ext cx="5751900" cy="2867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38761D"/>
                </a:solidFill>
              </a:rPr>
              <a:t>Does how much I want to go to the school matter for getting in?</a:t>
            </a:r>
            <a:endParaRPr sz="4500">
              <a:solidFill>
                <a:srgbClr val="38761D"/>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1"/>
          <p:cNvSpPr txBox="1"/>
          <p:nvPr>
            <p:ph type="title"/>
          </p:nvPr>
        </p:nvSpPr>
        <p:spPr>
          <a:xfrm>
            <a:off x="1696050" y="1713300"/>
            <a:ext cx="5751900" cy="1716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134F5C"/>
                </a:solidFill>
              </a:rPr>
              <a:t>How important is my major?</a:t>
            </a:r>
            <a:endParaRPr sz="4500">
              <a:solidFill>
                <a:srgbClr val="134F5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