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306" r:id="rId3"/>
    <p:sldId id="313" r:id="rId4"/>
    <p:sldId id="307" r:id="rId5"/>
    <p:sldId id="312" r:id="rId6"/>
    <p:sldId id="311" r:id="rId7"/>
    <p:sldId id="334" r:id="rId8"/>
    <p:sldId id="314" r:id="rId9"/>
    <p:sldId id="315" r:id="rId10"/>
    <p:sldId id="317" r:id="rId11"/>
    <p:sldId id="318" r:id="rId12"/>
    <p:sldId id="319" r:id="rId13"/>
    <p:sldId id="340" r:id="rId14"/>
    <p:sldId id="339" r:id="rId15"/>
    <p:sldId id="320" r:id="rId16"/>
    <p:sldId id="321" r:id="rId17"/>
    <p:sldId id="343" r:id="rId18"/>
    <p:sldId id="344" r:id="rId19"/>
    <p:sldId id="322" r:id="rId20"/>
    <p:sldId id="341" r:id="rId21"/>
    <p:sldId id="323" r:id="rId22"/>
    <p:sldId id="342" r:id="rId23"/>
    <p:sldId id="324" r:id="rId24"/>
    <p:sldId id="316" r:id="rId25"/>
    <p:sldId id="326" r:id="rId26"/>
    <p:sldId id="327" r:id="rId27"/>
    <p:sldId id="335" r:id="rId28"/>
    <p:sldId id="332" r:id="rId29"/>
    <p:sldId id="329" r:id="rId30"/>
    <p:sldId id="330" r:id="rId31"/>
    <p:sldId id="336" r:id="rId32"/>
    <p:sldId id="309" r:id="rId33"/>
    <p:sldId id="325" r:id="rId34"/>
    <p:sldId id="266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86335" autoAdjust="0"/>
  </p:normalViewPr>
  <p:slideViewPr>
    <p:cSldViewPr snapToGrid="0">
      <p:cViewPr varScale="1">
        <p:scale>
          <a:sx n="74" d="100"/>
          <a:sy n="74" d="100"/>
        </p:scale>
        <p:origin x="9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26B1A-1890-4C7C-A1CA-639CBDC35427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2300A-1C05-498B-B39B-CCF126509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94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one thing that scares you about the Financial Aid process?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Handing out the correct doc, not miss anything 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I am able to get financial aid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Qualifications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Deadlines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 Unable to attend because of finances 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Everything is correct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one thing you are looking forward to learn about today?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300A-1C05-498B-B39B-CCF1265095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1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PLUS loans are not as good.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300A-1C05-498B-B39B-CCF1265095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1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PLUS loans are not as good.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300A-1C05-498B-B39B-CCF1265095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52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PLUS loans are not as good.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300A-1C05-498B-B39B-CCF1265095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33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want parents to take Plus loans?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300A-1C05-498B-B39B-CCF1265095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11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kinds:</a:t>
            </a:r>
            <a:r>
              <a:rPr lang="en-US" baseline="0" dirty="0"/>
              <a:t> jobs where you learn something and gain valuable experience; jobs where you have time to study.  Bad kinds: tedious jobs with no time to study.</a:t>
            </a:r>
          </a:p>
          <a:p>
            <a:endParaRPr lang="en-US" baseline="0" dirty="0"/>
          </a:p>
          <a:p>
            <a:r>
              <a:rPr lang="en-US" baseline="0" dirty="0"/>
              <a:t>College may also expect summer work.  Earning potential may go up in college (e.g. BEAM)</a:t>
            </a:r>
          </a:p>
          <a:p>
            <a:r>
              <a:rPr lang="en-US" baseline="0" dirty="0"/>
              <a:t>* Much less because of COVID though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300A-1C05-498B-B39B-CCF1265095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06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Lower down, they explain</a:t>
            </a:r>
            <a:r>
              <a:rPr lang="en-US" baseline="0" dirty="0"/>
              <a:t> they expect you to meet the $3,000 from work.</a:t>
            </a:r>
          </a:p>
          <a:p>
            <a:endParaRPr lang="en-US" baseline="0" dirty="0"/>
          </a:p>
          <a:p>
            <a:r>
              <a:rPr lang="en-US" baseline="0" dirty="0"/>
              <a:t>Some don’t list non-billable costs, so be careful when comparing!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300A-1C05-498B-B39B-CCF1265095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27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Lower down, they explain</a:t>
            </a:r>
            <a:r>
              <a:rPr lang="en-US" baseline="0" dirty="0"/>
              <a:t> they expect you to meet the $3,000 from work.</a:t>
            </a:r>
          </a:p>
          <a:p>
            <a:endParaRPr lang="en-US" baseline="0" dirty="0"/>
          </a:p>
          <a:p>
            <a:r>
              <a:rPr lang="en-US" baseline="0" dirty="0"/>
              <a:t>Some don’t list non-billable costs, so be careful when comparing!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300A-1C05-498B-B39B-CCF1265095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19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300A-1C05-498B-B39B-CCF1265095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6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Grants: 22000+5815+5265 =231080</a:t>
            </a:r>
          </a:p>
          <a:p>
            <a:r>
              <a:rPr lang="en-US" dirty="0"/>
              <a:t>Loans:</a:t>
            </a:r>
            <a:r>
              <a:rPr lang="en-US" baseline="0" dirty="0"/>
              <a:t> 3500+2000+5865 = 12365</a:t>
            </a:r>
          </a:p>
          <a:p>
            <a:r>
              <a:rPr lang="en-US" baseline="0" dirty="0"/>
              <a:t>What else is here? Work-Study – have to earn this money?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300A-1C05-498B-B39B-CCF1265095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04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Warning: NPCs are inaccurate for divorced parents, owners of small businesses, or international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300A-1C05-498B-B39B-CCF1265095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74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300A-1C05-498B-B39B-CCF1265095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48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Warning: NPCs are inaccurate for divorced parents, owners of small businesses, or international students.  Also weird if college doesn’t meet 100% of need.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300A-1C05-498B-B39B-CCF1265095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45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300A-1C05-498B-B39B-CCF1265095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844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300A-1C05-498B-B39B-CCF1265095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29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STEM Incentive Program: free SUNY tuition if you agree to stay in NY in a STEM profession for five years after graduation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300A-1C05-498B-B39B-CCF1265095E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45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300A-1C05-498B-B39B-CCF1265095E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63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might be surprised we haven’t talked about these</a:t>
            </a:r>
            <a:r>
              <a:rPr lang="en-US" baseline="0" dirty="0"/>
              <a:t> yet…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300A-1C05-498B-B39B-CCF1265095E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276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Irony of CSS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300A-1C05-498B-B39B-CCF1265095E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023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you have gone to competitive high schools; you know how your GPA takes a hit.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300A-1C05-498B-B39B-CCF1265095E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54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300A-1C05-498B-B39B-CCF1265095E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5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300A-1C05-498B-B39B-CCF1265095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79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keep login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300A-1C05-498B-B39B-CCF1265095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39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keep login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300A-1C05-498B-B39B-CCF1265095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2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Lots of ways to calculate EFC.</a:t>
            </a:r>
            <a:r>
              <a:rPr lang="en-US" baseline="0" dirty="0"/>
              <a:t>  Split among multiple students if other family members going to college.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300A-1C05-498B-B39B-CCF1265095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50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goes into COA?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300A-1C05-498B-B39B-CCF1265095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each is, benefits/drawbacks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300A-1C05-498B-B39B-CCF1265095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09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FSEOG: Federal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Supplemental Educational Opportunity Grant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2300A-1C05-498B-B39B-CCF1265095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2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pex.com/college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prepscholar.com/colleges-that-offer-complete-financial-aid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Financial Aid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Aid Offer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4900" y="1624648"/>
            <a:ext cx="9791700" cy="830997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Grants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4900" y="3253778"/>
            <a:ext cx="9791700" cy="830997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Loans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4900" y="4882908"/>
            <a:ext cx="9791700" cy="830997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accent5"/>
            </a:solidFill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Work-Study</a:t>
            </a:r>
          </a:p>
        </p:txBody>
      </p:sp>
    </p:spTree>
    <p:extLst>
      <p:ext uri="{BB962C8B-B14F-4D97-AF65-F5344CB8AC3E}">
        <p14:creationId xmlns:p14="http://schemas.microsoft.com/office/powerpoint/2010/main" val="355199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52676"/>
            <a:ext cx="10418128" cy="5315764"/>
          </a:xfrm>
        </p:spPr>
        <p:txBody>
          <a:bodyPr>
            <a:noAutofit/>
          </a:bodyPr>
          <a:lstStyle/>
          <a:p>
            <a:r>
              <a:rPr lang="en-US" sz="2800" dirty="0"/>
              <a:t>Free money!!</a:t>
            </a:r>
          </a:p>
          <a:p>
            <a:endParaRPr lang="en-US" sz="900" dirty="0"/>
          </a:p>
          <a:p>
            <a:pPr marL="0" indent="0">
              <a:buNone/>
            </a:pPr>
            <a:r>
              <a:rPr lang="en-US" sz="2800" dirty="0"/>
              <a:t>Types:</a:t>
            </a:r>
          </a:p>
          <a:p>
            <a:r>
              <a:rPr lang="en-US" sz="2800" dirty="0"/>
              <a:t>Federal – yours no matter where you go to college</a:t>
            </a:r>
          </a:p>
          <a:p>
            <a:pPr lvl="1"/>
            <a:r>
              <a:rPr lang="en-US" sz="2400" dirty="0"/>
              <a:t>Pell Grants (up to $6,795 in 2021-2022)</a:t>
            </a:r>
          </a:p>
          <a:p>
            <a:pPr lvl="1"/>
            <a:r>
              <a:rPr lang="en-US" sz="2400" dirty="0"/>
              <a:t>FSEOG (limited by college, up to $4,000)</a:t>
            </a:r>
          </a:p>
          <a:p>
            <a:r>
              <a:rPr lang="en-US" sz="2400" dirty="0"/>
              <a:t>State</a:t>
            </a:r>
          </a:p>
          <a:p>
            <a:pPr lvl="1"/>
            <a:r>
              <a:rPr lang="en-US" sz="2400" dirty="0"/>
              <a:t>TAP (NYS only, up to $5,165 for tuition)</a:t>
            </a:r>
          </a:p>
          <a:p>
            <a:r>
              <a:rPr lang="en-US" sz="2400" dirty="0"/>
              <a:t>From college</a:t>
            </a:r>
          </a:p>
          <a:p>
            <a:pPr lvl="1"/>
            <a:r>
              <a:rPr lang="en-US" sz="2400" dirty="0"/>
              <a:t>Sometimes has strings attached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3312" y="360718"/>
            <a:ext cx="9791700" cy="830997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Grants</a:t>
            </a:r>
          </a:p>
        </p:txBody>
      </p:sp>
    </p:spTree>
    <p:extLst>
      <p:ext uri="{BB962C8B-B14F-4D97-AF65-F5344CB8AC3E}">
        <p14:creationId xmlns:p14="http://schemas.microsoft.com/office/powerpoint/2010/main" val="293401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67840"/>
            <a:ext cx="9656128" cy="4480559"/>
          </a:xfrm>
        </p:spPr>
        <p:txBody>
          <a:bodyPr>
            <a:normAutofit/>
          </a:bodyPr>
          <a:lstStyle/>
          <a:p>
            <a:r>
              <a:rPr lang="en-US" sz="3000" dirty="0"/>
              <a:t>Have to pay this back</a:t>
            </a:r>
          </a:p>
          <a:p>
            <a:r>
              <a:rPr lang="en-US" sz="3000" dirty="0"/>
              <a:t>Every year you don’t pay it back, you have to pay a little bit more (interest)</a:t>
            </a:r>
          </a:p>
          <a:p>
            <a:r>
              <a:rPr lang="en-US" sz="3000" dirty="0"/>
              <a:t>For example, I borrow 1000 with an interest rate of 10% and don’t pay it back:</a:t>
            </a:r>
          </a:p>
          <a:p>
            <a:pPr lvl="1"/>
            <a:r>
              <a:rPr lang="en-US" sz="2800" dirty="0"/>
              <a:t>the first year I’ll owe 1100 = 1000 + 10% of 1000</a:t>
            </a:r>
          </a:p>
          <a:p>
            <a:pPr lvl="1"/>
            <a:r>
              <a:rPr lang="en-US" sz="2800" dirty="0"/>
              <a:t>the second year I’ll owe 1210 = 1100 + 10% of 1100</a:t>
            </a:r>
          </a:p>
          <a:p>
            <a:pPr lvl="1"/>
            <a:r>
              <a:rPr lang="en-US" sz="2800" dirty="0"/>
              <a:t>the third year I’ll owe 1331 (and so on)</a:t>
            </a:r>
            <a:endParaRPr lang="en-US" sz="2600" dirty="0"/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03312" y="421678"/>
            <a:ext cx="9791700" cy="830997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Loans</a:t>
            </a:r>
          </a:p>
        </p:txBody>
      </p:sp>
    </p:spTree>
    <p:extLst>
      <p:ext uri="{BB962C8B-B14F-4D97-AF65-F5344CB8AC3E}">
        <p14:creationId xmlns:p14="http://schemas.microsoft.com/office/powerpoint/2010/main" val="224534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93372"/>
            <a:ext cx="8946541" cy="5050971"/>
          </a:xfrm>
        </p:spPr>
        <p:txBody>
          <a:bodyPr>
            <a:noAutofit/>
          </a:bodyPr>
          <a:lstStyle/>
          <a:p>
            <a:r>
              <a:rPr lang="en-US" sz="2300" dirty="0"/>
              <a:t>Stafford Loans/Direct Loans (up to $5,500)</a:t>
            </a:r>
          </a:p>
          <a:p>
            <a:pPr lvl="1"/>
            <a:r>
              <a:rPr lang="en-US" sz="2300" dirty="0"/>
              <a:t>From the federal government</a:t>
            </a:r>
          </a:p>
          <a:p>
            <a:pPr lvl="1"/>
            <a:r>
              <a:rPr lang="en-US" sz="2300" dirty="0"/>
              <a:t>Subsidized = no interest while you’re in school</a:t>
            </a:r>
          </a:p>
          <a:p>
            <a:pPr lvl="1"/>
            <a:r>
              <a:rPr lang="en-US" sz="2300" dirty="0"/>
              <a:t>Unsubsidized = there’s interest while you’re in school</a:t>
            </a:r>
          </a:p>
          <a:p>
            <a:pPr lvl="1"/>
            <a:r>
              <a:rPr lang="en-US" sz="2300" dirty="0"/>
              <a:t>2.75% interest rate</a:t>
            </a:r>
          </a:p>
          <a:p>
            <a:pPr lvl="1"/>
            <a:r>
              <a:rPr lang="en-US" sz="2300" dirty="0"/>
              <a:t>One time fee: 1.059% loan origination fee</a:t>
            </a:r>
          </a:p>
          <a:p>
            <a:pPr lvl="1"/>
            <a:r>
              <a:rPr lang="en-US" sz="2300" dirty="0"/>
              <a:t>Grace period of 6-9 months after graduating before you have to start paying them back</a:t>
            </a:r>
          </a:p>
          <a:p>
            <a:pPr lvl="1"/>
            <a:r>
              <a:rPr lang="en-US" sz="2300" dirty="0"/>
              <a:t>Qualify for future benefits, including loan forgiveness programs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421678"/>
            <a:ext cx="9791700" cy="830997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Loans</a:t>
            </a:r>
          </a:p>
        </p:txBody>
      </p:sp>
    </p:spTree>
    <p:extLst>
      <p:ext uri="{BB962C8B-B14F-4D97-AF65-F5344CB8AC3E}">
        <p14:creationId xmlns:p14="http://schemas.microsoft.com/office/powerpoint/2010/main" val="305133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15144"/>
            <a:ext cx="8946541" cy="4833256"/>
          </a:xfrm>
        </p:spPr>
        <p:txBody>
          <a:bodyPr>
            <a:noAutofit/>
          </a:bodyPr>
          <a:lstStyle/>
          <a:p>
            <a:r>
              <a:rPr lang="en-US" sz="3200" dirty="0"/>
              <a:t>PLUS Loans</a:t>
            </a:r>
          </a:p>
          <a:p>
            <a:pPr lvl="1"/>
            <a:r>
              <a:rPr lang="en-US" sz="2800" dirty="0"/>
              <a:t>To parents</a:t>
            </a:r>
          </a:p>
          <a:p>
            <a:pPr lvl="1"/>
            <a:r>
              <a:rPr lang="en-US" sz="2800" dirty="0"/>
              <a:t>Unsubsidized, must have good credit history</a:t>
            </a:r>
          </a:p>
          <a:p>
            <a:pPr lvl="1"/>
            <a:r>
              <a:rPr lang="en-US" sz="2800" dirty="0"/>
              <a:t>5.30% interest rate</a:t>
            </a:r>
          </a:p>
          <a:p>
            <a:pPr lvl="1"/>
            <a:r>
              <a:rPr lang="en-US" sz="2800" dirty="0"/>
              <a:t>One time fee: 4.236% disbursement fee</a:t>
            </a:r>
          </a:p>
          <a:p>
            <a:pPr lvl="1"/>
            <a:r>
              <a:rPr lang="en-US" sz="2800" dirty="0"/>
              <a:t>They won’t let you take out more than your COA</a:t>
            </a:r>
          </a:p>
          <a:p>
            <a:pPr lvl="1"/>
            <a:r>
              <a:rPr lang="en-US" sz="2800" dirty="0"/>
              <a:t>No grace period; parents must start paying it back immediately via a monthly payment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421678"/>
            <a:ext cx="9791700" cy="830997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Loans</a:t>
            </a:r>
          </a:p>
        </p:txBody>
      </p:sp>
    </p:spTree>
    <p:extLst>
      <p:ext uri="{BB962C8B-B14F-4D97-AF65-F5344CB8AC3E}">
        <p14:creationId xmlns:p14="http://schemas.microsoft.com/office/powerpoint/2010/main" val="228767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981200"/>
            <a:ext cx="8946541" cy="4267199"/>
          </a:xfrm>
        </p:spPr>
        <p:txBody>
          <a:bodyPr>
            <a:normAutofit/>
          </a:bodyPr>
          <a:lstStyle/>
          <a:p>
            <a:r>
              <a:rPr lang="en-US" sz="3200" dirty="0"/>
              <a:t>Don’t (generally) take any other loans!!</a:t>
            </a:r>
          </a:p>
          <a:p>
            <a:r>
              <a:rPr lang="en-US" sz="3200" dirty="0"/>
              <a:t>Useful note: federal loans may have loan forgiveness for certain careers.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03312" y="421678"/>
            <a:ext cx="9791700" cy="830997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Loans</a:t>
            </a:r>
          </a:p>
        </p:txBody>
      </p:sp>
    </p:spTree>
    <p:extLst>
      <p:ext uri="{BB962C8B-B14F-4D97-AF65-F5344CB8AC3E}">
        <p14:creationId xmlns:p14="http://schemas.microsoft.com/office/powerpoint/2010/main" val="20720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981200"/>
            <a:ext cx="8946541" cy="4267199"/>
          </a:xfrm>
        </p:spPr>
        <p:txBody>
          <a:bodyPr>
            <a:normAutofit/>
          </a:bodyPr>
          <a:lstStyle/>
          <a:p>
            <a:r>
              <a:rPr lang="en-US" sz="3200" dirty="0"/>
              <a:t>Federally funded jobs</a:t>
            </a:r>
          </a:p>
          <a:p>
            <a:pPr lvl="1"/>
            <a:r>
              <a:rPr lang="en-US" sz="3000" dirty="0"/>
              <a:t>This is not money that you receive up front so it cannot go towards paying your tuition</a:t>
            </a:r>
          </a:p>
          <a:p>
            <a:pPr lvl="1"/>
            <a:r>
              <a:rPr lang="en-US" sz="3000" dirty="0"/>
              <a:t>You still have to find the job yourself</a:t>
            </a:r>
          </a:p>
          <a:p>
            <a:pPr lvl="1"/>
            <a:r>
              <a:rPr lang="en-US" sz="3000" dirty="0"/>
              <a:t>Works differently at different schools</a:t>
            </a:r>
          </a:p>
          <a:p>
            <a:pPr lvl="1"/>
            <a:r>
              <a:rPr lang="en-US" sz="3000" dirty="0"/>
              <a:t>Different kinds of jobs</a:t>
            </a:r>
          </a:p>
          <a:p>
            <a:r>
              <a:rPr lang="en-US" sz="3200" dirty="0"/>
              <a:t>Don’t rely on making more than $3,000*</a:t>
            </a:r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03312" y="421678"/>
            <a:ext cx="9791700" cy="830997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accent5"/>
            </a:solidFill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Work-Study</a:t>
            </a:r>
          </a:p>
        </p:txBody>
      </p:sp>
    </p:spTree>
    <p:extLst>
      <p:ext uri="{BB962C8B-B14F-4D97-AF65-F5344CB8AC3E}">
        <p14:creationId xmlns:p14="http://schemas.microsoft.com/office/powerpoint/2010/main" val="106986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249A9-AE61-4902-9942-54CAC43B6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887" y="2933191"/>
            <a:ext cx="3084225" cy="991618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21843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1C9E2-5BF4-4E9D-A913-D61403BB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842" y="2954176"/>
            <a:ext cx="2980316" cy="949647"/>
          </a:xfrm>
        </p:spPr>
        <p:txBody>
          <a:bodyPr/>
          <a:lstStyle/>
          <a:p>
            <a:r>
              <a:rPr lang="en-US" dirty="0"/>
              <a:t>Break Time</a:t>
            </a:r>
          </a:p>
        </p:txBody>
      </p:sp>
    </p:spTree>
    <p:extLst>
      <p:ext uri="{BB962C8B-B14F-4D97-AF65-F5344CB8AC3E}">
        <p14:creationId xmlns:p14="http://schemas.microsoft.com/office/powerpoint/2010/main" val="3435966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kastatic.org/ka-perseus-images/5db167d3903161b8fe9f18890fb2ef19936d5b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48"/>
          <a:stretch/>
        </p:blipFill>
        <p:spPr bwMode="auto">
          <a:xfrm>
            <a:off x="1260476" y="241300"/>
            <a:ext cx="9519227" cy="637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27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461" y="2660607"/>
            <a:ext cx="7659755" cy="1015663"/>
          </a:xfrm>
          <a:prstGeom prst="rect">
            <a:avLst/>
          </a:prstGeom>
          <a:noFill/>
          <a:ln w="19050" cap="flat">
            <a:solidFill>
              <a:schemeClr val="accent2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76564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kastatic.org/ka-perseus-images/5db167d3903161b8fe9f18890fb2ef19936d5b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7" r="8538" b="48248"/>
          <a:stretch/>
        </p:blipFill>
        <p:spPr bwMode="auto">
          <a:xfrm>
            <a:off x="7482841" y="241300"/>
            <a:ext cx="3825240" cy="637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41300"/>
            <a:ext cx="7086600" cy="637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Review questions: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/>
              <a:t>How much does Stanford cost?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/>
              <a:t>How much does Leland have to pay?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/>
              <a:t>How much money does Leland have to pay back eventually?</a:t>
            </a:r>
          </a:p>
          <a:p>
            <a:pPr marL="0" indent="0">
              <a:buNone/>
            </a:pPr>
            <a:r>
              <a:rPr lang="en-US" sz="3200" dirty="0"/>
              <a:t>New questions: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sz="3000" dirty="0"/>
              <a:t>What will Leland have to pay to the school right away?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sz="3000" dirty="0"/>
              <a:t>What other money will he need right away?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20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37" y="937648"/>
            <a:ext cx="11377663" cy="487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8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5486"/>
          <a:stretch/>
        </p:blipFill>
        <p:spPr>
          <a:xfrm>
            <a:off x="486677" y="198120"/>
            <a:ext cx="11377663" cy="36302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3357" y="4110901"/>
            <a:ext cx="113776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What other information do we need to evaluate this financial aid package?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How much of this money does this person have to pay back eventually?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What money do they get up front?</a:t>
            </a:r>
          </a:p>
        </p:txBody>
      </p:sp>
    </p:spTree>
    <p:extLst>
      <p:ext uri="{BB962C8B-B14F-4D97-AF65-F5344CB8AC3E}">
        <p14:creationId xmlns:p14="http://schemas.microsoft.com/office/powerpoint/2010/main" val="76568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some cases, you can negotiate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689066"/>
          </a:xfrm>
        </p:spPr>
        <p:txBody>
          <a:bodyPr>
            <a:normAutofit/>
          </a:bodyPr>
          <a:lstStyle/>
          <a:p>
            <a:r>
              <a:rPr lang="en-US" sz="3200" dirty="0"/>
              <a:t>Talk to us if you want to try.</a:t>
            </a:r>
          </a:p>
          <a:p>
            <a:r>
              <a:rPr lang="en-US" sz="3200" dirty="0"/>
              <a:t>Best chances if:</a:t>
            </a:r>
          </a:p>
          <a:p>
            <a:pPr lvl="1"/>
            <a:r>
              <a:rPr lang="en-US" sz="2800" dirty="0"/>
              <a:t>You have special circumstances they may not have accounted for</a:t>
            </a:r>
          </a:p>
          <a:p>
            <a:pPr lvl="1"/>
            <a:r>
              <a:rPr lang="en-US" sz="2800" dirty="0"/>
              <a:t>You have a better offer from a comparable institution</a:t>
            </a:r>
          </a:p>
          <a:p>
            <a:pPr lvl="1"/>
            <a:r>
              <a:rPr lang="en-US" sz="2800" dirty="0"/>
              <a:t>Your financial situation has changed since you applied (i.e. parent lost job, illness, etc.)</a:t>
            </a:r>
          </a:p>
          <a:p>
            <a:pPr lvl="1"/>
            <a:r>
              <a:rPr lang="en-US" sz="2800" dirty="0"/>
              <a:t>Outside scholarships could apply against EFC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075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36289" cy="857922"/>
          </a:xfrm>
        </p:spPr>
        <p:txBody>
          <a:bodyPr/>
          <a:lstStyle/>
          <a:p>
            <a:r>
              <a:rPr lang="en-US" dirty="0"/>
              <a:t>Does a college give good financial aid?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310640"/>
            <a:ext cx="8946541" cy="5334000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% Need Met</a:t>
            </a:r>
          </a:p>
          <a:p>
            <a:pPr lvl="1"/>
            <a:r>
              <a:rPr lang="en-US" sz="3000" dirty="0"/>
              <a:t>on </a:t>
            </a:r>
            <a:r>
              <a:rPr lang="en-US" sz="3000" dirty="0" err="1"/>
              <a:t>Cappex</a:t>
            </a:r>
            <a:endParaRPr lang="en-US" sz="3000" dirty="0"/>
          </a:p>
          <a:p>
            <a:pPr lvl="1"/>
            <a:r>
              <a:rPr lang="en-US" sz="3000" dirty="0">
                <a:hlinkClick r:id="rId3"/>
              </a:rPr>
              <a:t>https://www.cappex.com/colleges</a:t>
            </a:r>
            <a:endParaRPr lang="en-US" sz="3000" dirty="0"/>
          </a:p>
          <a:p>
            <a:pPr lvl="1"/>
            <a:r>
              <a:rPr lang="en-US" sz="3000" dirty="0"/>
              <a:t>List of 100% Need Met colleges: </a:t>
            </a:r>
            <a:r>
              <a:rPr lang="en-US" sz="3000" dirty="0">
                <a:hlinkClick r:id="rId4"/>
              </a:rPr>
              <a:t>https://blog.prepscholar.com/colleges-that-offer-complete-financial-aid</a:t>
            </a:r>
            <a:endParaRPr lang="en-US" sz="3000" dirty="0"/>
          </a:p>
          <a:p>
            <a:r>
              <a:rPr lang="en-US" sz="3400" dirty="0"/>
              <a:t>Cost in your income bracket</a:t>
            </a:r>
          </a:p>
          <a:p>
            <a:pPr lvl="1"/>
            <a:r>
              <a:rPr lang="en-US" sz="3000" dirty="0"/>
              <a:t>on College Scorecard</a:t>
            </a:r>
          </a:p>
          <a:p>
            <a:pPr lvl="1"/>
            <a:r>
              <a:rPr lang="en-US" sz="3000" dirty="0"/>
              <a:t>https://collegescorecard.ed.gov</a:t>
            </a:r>
          </a:p>
          <a:p>
            <a:r>
              <a:rPr lang="en-US" sz="3200" dirty="0"/>
              <a:t>Net Price Calculator</a:t>
            </a:r>
          </a:p>
          <a:p>
            <a:pPr lvl="1"/>
            <a:r>
              <a:rPr lang="en-US" sz="3000" dirty="0"/>
              <a:t>on Google/linked from College Scorecard</a:t>
            </a:r>
          </a:p>
          <a:p>
            <a:r>
              <a:rPr lang="en-US" sz="3200" dirty="0"/>
              <a:t>Types of aid</a:t>
            </a:r>
          </a:p>
          <a:p>
            <a:pPr lvl="1"/>
            <a:r>
              <a:rPr lang="en-US" sz="3000" dirty="0"/>
              <a:t>From College Navigator</a:t>
            </a:r>
          </a:p>
          <a:p>
            <a:pPr lvl="1"/>
            <a:r>
              <a:rPr lang="en-US" sz="3000" dirty="0"/>
              <a:t>https://nces.ed.gov/collegenavigator/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550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02080"/>
            <a:ext cx="8946541" cy="4846319"/>
          </a:xfrm>
        </p:spPr>
        <p:txBody>
          <a:bodyPr>
            <a:normAutofit/>
          </a:bodyPr>
          <a:lstStyle/>
          <a:p>
            <a:r>
              <a:rPr lang="en-US" sz="3200" dirty="0"/>
              <a:t>Look closely at what a financial aid award offers you.</a:t>
            </a:r>
          </a:p>
          <a:p>
            <a:pPr lvl="1"/>
            <a:r>
              <a:rPr lang="en-US" sz="2600" dirty="0"/>
              <a:t>Is it being too optimistic? Giving merit scholarships? Giving you lots of loans? Ignoring non-billable expenses?</a:t>
            </a:r>
          </a:p>
          <a:p>
            <a:r>
              <a:rPr lang="en-US" sz="3200" dirty="0"/>
              <a:t>Make sure likely schools are also </a:t>
            </a:r>
            <a:r>
              <a:rPr lang="en-US" sz="3200" i="1" dirty="0"/>
              <a:t>financial safety schools</a:t>
            </a:r>
            <a:r>
              <a:rPr lang="en-US" sz="3200" dirty="0"/>
              <a:t>.</a:t>
            </a:r>
          </a:p>
          <a:p>
            <a:endParaRPr lang="en-US" sz="34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383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981200"/>
            <a:ext cx="8946541" cy="4267199"/>
          </a:xfrm>
        </p:spPr>
        <p:txBody>
          <a:bodyPr>
            <a:normAutofit/>
          </a:bodyPr>
          <a:lstStyle/>
          <a:p>
            <a:r>
              <a:rPr lang="en-US" sz="3000" dirty="0"/>
              <a:t>You may need a deposit in May or June to save your spot; start saving in January</a:t>
            </a:r>
          </a:p>
          <a:p>
            <a:pPr lvl="1"/>
            <a:r>
              <a:rPr lang="en-US" sz="2600" dirty="0"/>
              <a:t>If you qualify for fee waivers, there is a chance that this deposit can be reduced or waived </a:t>
            </a:r>
          </a:p>
          <a:p>
            <a:r>
              <a:rPr lang="en-US" sz="3000" dirty="0"/>
              <a:t>Apply early!</a:t>
            </a:r>
          </a:p>
          <a:p>
            <a:pPr lvl="1"/>
            <a:r>
              <a:rPr lang="en-US" sz="2600" dirty="0"/>
              <a:t>FSEOG or work-study money can run out</a:t>
            </a:r>
          </a:p>
          <a:p>
            <a:pPr lvl="1"/>
            <a:r>
              <a:rPr lang="en-US" sz="2600" dirty="0"/>
              <a:t>College money can run out</a:t>
            </a:r>
          </a:p>
          <a:p>
            <a:pPr lvl="1"/>
            <a:r>
              <a:rPr lang="en-US" sz="2600" i="1" dirty="0"/>
              <a:t>Definitely</a:t>
            </a:r>
            <a:r>
              <a:rPr lang="en-US" sz="2600" dirty="0"/>
              <a:t> don’t miss the deadline!</a:t>
            </a:r>
            <a:endParaRPr lang="en-US" sz="2600" i="1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908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639" y="452718"/>
            <a:ext cx="9404723" cy="1117002"/>
          </a:xfrm>
          <a:ln w="63500" cmpd="tri">
            <a:solidFill>
              <a:schemeClr val="tx1"/>
            </a:solidFill>
          </a:ln>
        </p:spPr>
        <p:txBody>
          <a:bodyPr anchor="ctr" anchorCtr="0"/>
          <a:lstStyle/>
          <a:p>
            <a:pPr algn="ctr">
              <a:spcBef>
                <a:spcPts val="0"/>
              </a:spcBef>
            </a:pPr>
            <a:r>
              <a:rPr lang="en-US" dirty="0"/>
              <a:t>Common mistake alert!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729" y="2865119"/>
            <a:ext cx="8946541" cy="3078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Seriously, don’t miss the deadline</a:t>
            </a:r>
          </a:p>
        </p:txBody>
      </p:sp>
    </p:spTree>
    <p:extLst>
      <p:ext uri="{BB962C8B-B14F-4D97-AF65-F5344CB8AC3E}">
        <p14:creationId xmlns:p14="http://schemas.microsoft.com/office/powerpoint/2010/main" val="80809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69402"/>
          </a:xfrm>
        </p:spPr>
        <p:txBody>
          <a:bodyPr/>
          <a:lstStyle/>
          <a:p>
            <a:r>
              <a:rPr lang="en-US" dirty="0"/>
              <a:t>Things to Remember (part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981200"/>
            <a:ext cx="8946541" cy="4267199"/>
          </a:xfrm>
        </p:spPr>
        <p:txBody>
          <a:bodyPr>
            <a:normAutofit/>
          </a:bodyPr>
          <a:lstStyle/>
          <a:p>
            <a:r>
              <a:rPr lang="en-US" sz="3200" dirty="0"/>
              <a:t>Programs within schools might increase your eligibility for aid (more on this later):</a:t>
            </a:r>
          </a:p>
          <a:p>
            <a:pPr lvl="1"/>
            <a:r>
              <a:rPr lang="en-US" sz="2400" dirty="0"/>
              <a:t>HEOP/EOP</a:t>
            </a:r>
          </a:p>
          <a:p>
            <a:pPr lvl="1"/>
            <a:r>
              <a:rPr lang="en-US" sz="2400" dirty="0"/>
              <a:t>CSTEP</a:t>
            </a:r>
          </a:p>
          <a:p>
            <a:pPr lvl="1"/>
            <a:r>
              <a:rPr lang="en-US" sz="2400" dirty="0"/>
              <a:t>Honors college</a:t>
            </a:r>
          </a:p>
          <a:p>
            <a:pPr lvl="1"/>
            <a:r>
              <a:rPr lang="en-US" sz="2400" dirty="0"/>
              <a:t>Others</a:t>
            </a:r>
          </a:p>
          <a:p>
            <a:r>
              <a:rPr lang="en-US" sz="2600" dirty="0"/>
              <a:t>NYS STEM Incentive Program (free SUNY tuition)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003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 for undocumented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78430"/>
            <a:ext cx="9976168" cy="4669970"/>
          </a:xfrm>
        </p:spPr>
        <p:txBody>
          <a:bodyPr>
            <a:normAutofit/>
          </a:bodyPr>
          <a:lstStyle/>
          <a:p>
            <a:r>
              <a:rPr lang="en-US" sz="2800" dirty="0"/>
              <a:t>You are not eligible for federal aid</a:t>
            </a:r>
          </a:p>
          <a:p>
            <a:r>
              <a:rPr lang="en-US" sz="2800" dirty="0"/>
              <a:t>SUNY and CUNY gives in-state tuition</a:t>
            </a:r>
          </a:p>
          <a:p>
            <a:pPr lvl="1"/>
            <a:r>
              <a:rPr lang="en-US" sz="2400" dirty="0"/>
              <a:t>CUNY especially has some aid put aside specifically for undocumented students</a:t>
            </a:r>
          </a:p>
          <a:p>
            <a:r>
              <a:rPr lang="en-US" sz="2800" dirty="0"/>
              <a:t>New York State DREAM Act offers an application for scholarships for NYS schools</a:t>
            </a:r>
          </a:p>
          <a:p>
            <a:r>
              <a:rPr lang="en-US" sz="2800" dirty="0"/>
              <a:t>Look for schools that will treat you as a domestic student or schools that really want you --- there are a lot!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684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6482" y="931433"/>
            <a:ext cx="3779660" cy="1015663"/>
          </a:xfrm>
          <a:prstGeom prst="rect">
            <a:avLst/>
          </a:prstGeom>
          <a:noFill/>
          <a:ln w="19050" cap="flat">
            <a:solidFill>
              <a:schemeClr val="accent2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FAFSA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20147" y="469769"/>
            <a:ext cx="3779660" cy="1938992"/>
          </a:xfrm>
          <a:prstGeom prst="rect">
            <a:avLst/>
          </a:prstGeom>
          <a:noFill/>
          <a:ln w="19050" cap="flat">
            <a:solidFill>
              <a:schemeClr val="accent5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CSS Profile</a:t>
            </a:r>
            <a:endParaRPr lang="en-US" sz="6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892236" y="3022989"/>
            <a:ext cx="3779660" cy="1015663"/>
          </a:xfrm>
          <a:prstGeom prst="rect">
            <a:avLst/>
          </a:prstGeom>
          <a:noFill/>
          <a:ln w="19050" cap="flat">
            <a:solidFill>
              <a:schemeClr val="accent4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Colleges</a:t>
            </a:r>
            <a:endParaRPr lang="en-US" sz="6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814345" y="3930403"/>
            <a:ext cx="3779660" cy="1015663"/>
          </a:xfrm>
          <a:prstGeom prst="rect">
            <a:avLst/>
          </a:prstGeom>
          <a:noFill/>
          <a:ln w="19050" cap="flat">
            <a:solidFill>
              <a:schemeClr val="accent4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Gov’t</a:t>
            </a:r>
            <a:endParaRPr lang="en-US" sz="6000" i="1" dirty="0"/>
          </a:p>
        </p:txBody>
      </p:sp>
      <p:cxnSp>
        <p:nvCxnSpPr>
          <p:cNvPr id="3" name="Straight Arrow Connector 2"/>
          <p:cNvCxnSpPr>
            <a:stCxn id="4" idx="2"/>
            <a:endCxn id="5" idx="0"/>
          </p:cNvCxnSpPr>
          <p:nvPr/>
        </p:nvCxnSpPr>
        <p:spPr>
          <a:xfrm>
            <a:off x="2756312" y="1947096"/>
            <a:ext cx="2025754" cy="1075893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  <a:endCxn id="5" idx="0"/>
          </p:cNvCxnSpPr>
          <p:nvPr/>
        </p:nvCxnSpPr>
        <p:spPr>
          <a:xfrm flipH="1">
            <a:off x="4782066" y="2408761"/>
            <a:ext cx="4127911" cy="6142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7" idx="1"/>
          </p:cNvCxnSpPr>
          <p:nvPr/>
        </p:nvCxnSpPr>
        <p:spPr>
          <a:xfrm>
            <a:off x="6671896" y="3530821"/>
            <a:ext cx="1142449" cy="90741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61857" y="931433"/>
            <a:ext cx="1610039" cy="1015663"/>
          </a:xfrm>
          <a:prstGeom prst="rect">
            <a:avLst/>
          </a:prstGeom>
          <a:noFill/>
          <a:ln w="19050" cap="flat">
            <a:solidFill>
              <a:schemeClr val="accent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TAP</a:t>
            </a:r>
          </a:p>
        </p:txBody>
      </p:sp>
      <p:cxnSp>
        <p:nvCxnSpPr>
          <p:cNvPr id="11" name="Straight Arrow Connector 10"/>
          <p:cNvCxnSpPr>
            <a:endCxn id="5" idx="0"/>
          </p:cNvCxnSpPr>
          <p:nvPr/>
        </p:nvCxnSpPr>
        <p:spPr>
          <a:xfrm flipH="1">
            <a:off x="4782066" y="1947096"/>
            <a:ext cx="983116" cy="1075893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30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outside scholarships?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56360"/>
            <a:ext cx="8946541" cy="4892039"/>
          </a:xfrm>
        </p:spPr>
        <p:txBody>
          <a:bodyPr>
            <a:normAutofit/>
          </a:bodyPr>
          <a:lstStyle/>
          <a:p>
            <a:r>
              <a:rPr lang="en-US" sz="3200" dirty="0"/>
              <a:t>BIG outside scholarships can be great: they can totally pay for college</a:t>
            </a:r>
          </a:p>
          <a:p>
            <a:pPr lvl="1"/>
            <a:r>
              <a:rPr lang="en-US" sz="3000" dirty="0"/>
              <a:t>…but they’re really hard to get.</a:t>
            </a:r>
          </a:p>
          <a:p>
            <a:r>
              <a:rPr lang="en-US" sz="3200" dirty="0"/>
              <a:t>Small outside scholarships</a:t>
            </a:r>
          </a:p>
          <a:p>
            <a:pPr lvl="1"/>
            <a:r>
              <a:rPr lang="en-US" sz="2200" dirty="0"/>
              <a:t>Thing carefully about amount of work vs amount you get</a:t>
            </a:r>
          </a:p>
          <a:p>
            <a:pPr lvl="1"/>
            <a:r>
              <a:rPr lang="en-US" sz="2400" dirty="0"/>
              <a:t>Check whether you’ll lose some of your school aid if you get an outside scholarship!</a:t>
            </a:r>
          </a:p>
          <a:p>
            <a:pPr lvl="1"/>
            <a:r>
              <a:rPr lang="en-US" sz="2400" dirty="0"/>
              <a:t>What strings are attached: only for one year or GPA requirement or a certain major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951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Excelsior Scholarship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dirty="0"/>
              <a:t>Can only use at SUNYs and CUNYs</a:t>
            </a:r>
          </a:p>
          <a:p>
            <a:r>
              <a:rPr lang="en-US" sz="3200" dirty="0"/>
              <a:t>Only pays for tuition (after Pell/TAP)</a:t>
            </a:r>
          </a:p>
          <a:p>
            <a:r>
              <a:rPr lang="en-US" sz="3200" dirty="0"/>
              <a:t>Doesn’t change the circumstances for low-income families (full Pell and TAP)</a:t>
            </a:r>
          </a:p>
          <a:p>
            <a:r>
              <a:rPr lang="en-US" sz="3200" dirty="0"/>
              <a:t>Required to live in NYS</a:t>
            </a:r>
          </a:p>
        </p:txBody>
      </p:sp>
    </p:spTree>
    <p:extLst>
      <p:ext uri="{BB962C8B-B14F-4D97-AF65-F5344CB8AC3E}">
        <p14:creationId xmlns:p14="http://schemas.microsoft.com/office/powerpoint/2010/main" val="2265620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things have fees…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512" y="1549223"/>
            <a:ext cx="8946541" cy="2580817"/>
          </a:xfrm>
        </p:spPr>
        <p:txBody>
          <a:bodyPr>
            <a:normAutofit/>
          </a:bodyPr>
          <a:lstStyle/>
          <a:p>
            <a:r>
              <a:rPr lang="en-US" sz="3200" dirty="0"/>
              <a:t>SAT/ACT/SAT Subject Test</a:t>
            </a:r>
            <a:endParaRPr lang="en-US" sz="3000" dirty="0"/>
          </a:p>
          <a:p>
            <a:r>
              <a:rPr lang="en-US" sz="3400" dirty="0"/>
              <a:t>Common Application</a:t>
            </a:r>
          </a:p>
          <a:p>
            <a:r>
              <a:rPr lang="en-US" sz="3200" dirty="0"/>
              <a:t>Applying to other Colleges</a:t>
            </a:r>
            <a:endParaRPr lang="en-US" sz="3000" dirty="0"/>
          </a:p>
          <a:p>
            <a:r>
              <a:rPr lang="en-US" sz="3200" dirty="0"/>
              <a:t>CSS Profile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54513" y="4526280"/>
            <a:ext cx="9404723" cy="1600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… but these things mostly also have fee waivers.</a:t>
            </a:r>
          </a:p>
          <a:p>
            <a:endParaRPr lang="en-US" sz="2800" dirty="0"/>
          </a:p>
          <a:p>
            <a:r>
              <a:rPr lang="en-US" sz="2800" dirty="0"/>
              <a:t>Talk to BEAM if you think you can’t get a fee waiver.</a:t>
            </a:r>
          </a:p>
        </p:txBody>
      </p:sp>
    </p:spTree>
    <p:extLst>
      <p:ext uri="{BB962C8B-B14F-4D97-AF65-F5344CB8AC3E}">
        <p14:creationId xmlns:p14="http://schemas.microsoft.com/office/powerpoint/2010/main" val="195756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Merit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981200"/>
            <a:ext cx="8946541" cy="4267199"/>
          </a:xfrm>
        </p:spPr>
        <p:txBody>
          <a:bodyPr>
            <a:normAutofit/>
          </a:bodyPr>
          <a:lstStyle/>
          <a:p>
            <a:r>
              <a:rPr lang="en-US" sz="3200" dirty="0"/>
              <a:t>Different at each place:</a:t>
            </a:r>
          </a:p>
          <a:p>
            <a:pPr lvl="1"/>
            <a:r>
              <a:rPr lang="en-US" sz="3000" dirty="0"/>
              <a:t>Sometimes automatic, sometimes you apply for it</a:t>
            </a:r>
          </a:p>
          <a:p>
            <a:pPr lvl="1"/>
            <a:r>
              <a:rPr lang="en-US" sz="3000" dirty="0"/>
              <a:t>Sometimes replaces loans or work-study, sometimes makes total amount owed less</a:t>
            </a:r>
          </a:p>
          <a:p>
            <a:pPr lvl="1"/>
            <a:r>
              <a:rPr lang="en-US" sz="3000" dirty="0"/>
              <a:t>Top colleges don’t do it</a:t>
            </a:r>
          </a:p>
          <a:p>
            <a:pPr lvl="1"/>
            <a:r>
              <a:rPr lang="en-US" sz="3000" dirty="0"/>
              <a:t>Watch out for GPA requirements!</a:t>
            </a:r>
            <a:endParaRPr lang="en-US" sz="28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230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461" y="2660607"/>
            <a:ext cx="7659755" cy="1015663"/>
          </a:xfrm>
          <a:prstGeom prst="rect">
            <a:avLst/>
          </a:prstGeom>
          <a:noFill/>
          <a:ln w="19050" cap="flat">
            <a:solidFill>
              <a:schemeClr val="accent2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1152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3642"/>
          </a:xfrm>
        </p:spPr>
        <p:txBody>
          <a:bodyPr/>
          <a:lstStyle/>
          <a:p>
            <a:r>
              <a:rPr lang="en-US" dirty="0"/>
              <a:t>FAFSA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49680"/>
            <a:ext cx="10006648" cy="5151120"/>
          </a:xfrm>
        </p:spPr>
        <p:txBody>
          <a:bodyPr>
            <a:normAutofit/>
          </a:bodyPr>
          <a:lstStyle/>
          <a:p>
            <a:r>
              <a:rPr lang="en-US" sz="3200" dirty="0"/>
              <a:t>Free</a:t>
            </a:r>
          </a:p>
          <a:p>
            <a:r>
              <a:rPr lang="en-US" sz="3200" dirty="0"/>
              <a:t>Qualifies you for gov’t money that you are entitled to</a:t>
            </a:r>
          </a:p>
          <a:p>
            <a:pPr lvl="1"/>
            <a:r>
              <a:rPr lang="en-US" sz="3000" dirty="0"/>
              <a:t>But many colleges also use it to figure out if they want to give you money</a:t>
            </a:r>
          </a:p>
          <a:p>
            <a:r>
              <a:rPr lang="en-US" sz="3200" dirty="0"/>
              <a:t>Must send in taxes for the parents you live with</a:t>
            </a:r>
          </a:p>
          <a:p>
            <a:pPr lvl="1"/>
            <a:r>
              <a:rPr lang="en-US" sz="3000" dirty="0"/>
              <a:t>Uses “prior-prior year” – so for 12</a:t>
            </a:r>
            <a:r>
              <a:rPr lang="en-US" sz="3000" baseline="30000" dirty="0"/>
              <a:t>th</a:t>
            </a:r>
            <a:r>
              <a:rPr lang="en-US" sz="3000" dirty="0"/>
              <a:t> graders, 2021</a:t>
            </a:r>
          </a:p>
          <a:p>
            <a:pPr lvl="1"/>
            <a:r>
              <a:rPr lang="en-US" sz="2800" dirty="0"/>
              <a:t>Easiest to import directly from IRS</a:t>
            </a:r>
          </a:p>
          <a:p>
            <a:pPr lvl="1"/>
            <a:r>
              <a:rPr lang="en-US" sz="2800" dirty="0"/>
              <a:t>Have been asking for verification more often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43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FAFSA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121231"/>
            <a:ext cx="9625648" cy="5638800"/>
          </a:xfrm>
        </p:spPr>
        <p:txBody>
          <a:bodyPr>
            <a:normAutofit/>
          </a:bodyPr>
          <a:lstStyle/>
          <a:p>
            <a:r>
              <a:rPr lang="en-US" sz="3200" dirty="0"/>
              <a:t>VERY IMPORTANT: Keep login info!!!!!!!!</a:t>
            </a:r>
          </a:p>
          <a:p>
            <a:r>
              <a:rPr lang="en-US" sz="3200" dirty="0"/>
              <a:t>Put CUNY or SUNY first in college list, for complicated reasons</a:t>
            </a:r>
          </a:p>
          <a:p>
            <a:pPr lvl="1"/>
            <a:r>
              <a:rPr lang="en-US" sz="3000" dirty="0"/>
              <a:t>You can only list 10 colleges at a time, but you can go back to the FAFSA a week later to include any remaining schools</a:t>
            </a:r>
          </a:p>
          <a:p>
            <a:r>
              <a:rPr lang="en-US" sz="3200" dirty="0"/>
              <a:t>Undocumented students: can print and fill out paper copy to give colleges, but don’t submit</a:t>
            </a:r>
          </a:p>
          <a:p>
            <a:r>
              <a:rPr lang="en-US" sz="3200" dirty="0"/>
              <a:t>Doesn’t let you list special circumstances</a:t>
            </a:r>
          </a:p>
          <a:p>
            <a:r>
              <a:rPr lang="en-US" sz="3200" dirty="0"/>
              <a:t>Must refile every year of college!</a:t>
            </a:r>
          </a:p>
        </p:txBody>
      </p:sp>
    </p:spTree>
    <p:extLst>
      <p:ext uri="{BB962C8B-B14F-4D97-AF65-F5344CB8AC3E}">
        <p14:creationId xmlns:p14="http://schemas.microsoft.com/office/powerpoint/2010/main" val="108394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49680"/>
            <a:ext cx="9686608" cy="5410200"/>
          </a:xfrm>
        </p:spPr>
        <p:txBody>
          <a:bodyPr>
            <a:noAutofit/>
          </a:bodyPr>
          <a:lstStyle/>
          <a:p>
            <a:r>
              <a:rPr lang="en-US" sz="2600" dirty="0"/>
              <a:t>Has fee – often waived though (if you qualify for testing fee waiver it will trigger immediately)</a:t>
            </a:r>
          </a:p>
          <a:p>
            <a:r>
              <a:rPr lang="en-US" sz="2600" dirty="0"/>
              <a:t>Used by private colleges to determine “need”</a:t>
            </a:r>
          </a:p>
          <a:p>
            <a:r>
              <a:rPr lang="en-US" sz="2600" dirty="0"/>
              <a:t>Uses “Prior-prior year” taxes and forecasted income</a:t>
            </a:r>
          </a:p>
          <a:p>
            <a:r>
              <a:rPr lang="en-US" sz="2600" dirty="0"/>
              <a:t>Must file every year (if your college uses it)</a:t>
            </a:r>
          </a:p>
          <a:p>
            <a:r>
              <a:rPr lang="en-US" sz="2600" dirty="0"/>
              <a:t>Undocumented students can use</a:t>
            </a:r>
          </a:p>
          <a:p>
            <a:r>
              <a:rPr lang="en-US" sz="2600" dirty="0"/>
              <a:t>Very long &amp; and asks for more detailed financial information (i.e. assets, savings, etc.)</a:t>
            </a:r>
          </a:p>
          <a:p>
            <a:r>
              <a:rPr lang="en-US" sz="2600" dirty="0"/>
              <a:t>If parents are separated or divorced, need info from both</a:t>
            </a:r>
          </a:p>
          <a:p>
            <a:r>
              <a:rPr lang="en-US" sz="2600" dirty="0"/>
              <a:t>Can list special circumstances</a:t>
            </a:r>
          </a:p>
        </p:txBody>
      </p:sp>
    </p:spTree>
    <p:extLst>
      <p:ext uri="{BB962C8B-B14F-4D97-AF65-F5344CB8AC3E}">
        <p14:creationId xmlns:p14="http://schemas.microsoft.com/office/powerpoint/2010/main" val="35264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639" y="452718"/>
            <a:ext cx="9404723" cy="1117002"/>
          </a:xfrm>
          <a:ln w="63500" cmpd="tri">
            <a:solidFill>
              <a:schemeClr val="tx1"/>
            </a:solidFill>
          </a:ln>
        </p:spPr>
        <p:txBody>
          <a:bodyPr anchor="ctr" anchorCtr="0"/>
          <a:lstStyle/>
          <a:p>
            <a:pPr algn="ctr">
              <a:spcBef>
                <a:spcPts val="0"/>
              </a:spcBef>
            </a:pPr>
            <a:r>
              <a:rPr lang="en-US" dirty="0"/>
              <a:t>Common mistake alert!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729" y="2865119"/>
            <a:ext cx="8946541" cy="307848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6000" dirty="0"/>
              <a:t>Make sure your CSS Profile is complete by deadline!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(best if finished by mid December)</a:t>
            </a:r>
          </a:p>
        </p:txBody>
      </p:sp>
    </p:spTree>
    <p:extLst>
      <p:ext uri="{BB962C8B-B14F-4D97-AF65-F5344CB8AC3E}">
        <p14:creationId xmlns:p14="http://schemas.microsoft.com/office/powerpoint/2010/main" val="1691301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6482" y="931433"/>
            <a:ext cx="3779660" cy="1015663"/>
          </a:xfrm>
          <a:prstGeom prst="rect">
            <a:avLst/>
          </a:prstGeom>
          <a:noFill/>
          <a:ln w="19050" cap="flat">
            <a:solidFill>
              <a:schemeClr val="accent2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FAFSA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20147" y="469769"/>
            <a:ext cx="3779660" cy="1938992"/>
          </a:xfrm>
          <a:prstGeom prst="rect">
            <a:avLst/>
          </a:prstGeom>
          <a:noFill/>
          <a:ln w="19050" cap="flat">
            <a:solidFill>
              <a:schemeClr val="accent5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CSS Profile</a:t>
            </a:r>
            <a:endParaRPr lang="en-US" sz="6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892236" y="3022989"/>
            <a:ext cx="3779660" cy="1015663"/>
          </a:xfrm>
          <a:prstGeom prst="rect">
            <a:avLst/>
          </a:prstGeom>
          <a:noFill/>
          <a:ln w="19050" cap="flat">
            <a:solidFill>
              <a:schemeClr val="accent4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Colleges</a:t>
            </a:r>
            <a:endParaRPr lang="en-US" sz="6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814345" y="3930403"/>
            <a:ext cx="3779660" cy="1015663"/>
          </a:xfrm>
          <a:prstGeom prst="rect">
            <a:avLst/>
          </a:prstGeom>
          <a:noFill/>
          <a:ln w="19050" cap="flat">
            <a:solidFill>
              <a:schemeClr val="accent4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Gov’t</a:t>
            </a:r>
            <a:endParaRPr lang="en-US" sz="6000" i="1" dirty="0"/>
          </a:p>
        </p:txBody>
      </p:sp>
      <p:cxnSp>
        <p:nvCxnSpPr>
          <p:cNvPr id="3" name="Straight Arrow Connector 2"/>
          <p:cNvCxnSpPr>
            <a:stCxn id="4" idx="2"/>
            <a:endCxn id="5" idx="0"/>
          </p:cNvCxnSpPr>
          <p:nvPr/>
        </p:nvCxnSpPr>
        <p:spPr>
          <a:xfrm>
            <a:off x="2756312" y="1947096"/>
            <a:ext cx="2025754" cy="1075893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  <a:endCxn id="5" idx="0"/>
          </p:cNvCxnSpPr>
          <p:nvPr/>
        </p:nvCxnSpPr>
        <p:spPr>
          <a:xfrm flipH="1">
            <a:off x="4782066" y="2408761"/>
            <a:ext cx="4127911" cy="6142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7" idx="1"/>
          </p:cNvCxnSpPr>
          <p:nvPr/>
        </p:nvCxnSpPr>
        <p:spPr>
          <a:xfrm>
            <a:off x="6671896" y="3530821"/>
            <a:ext cx="1142449" cy="90741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51711" y="4808906"/>
            <a:ext cx="3779660" cy="1754326"/>
          </a:xfrm>
          <a:prstGeom prst="rect">
            <a:avLst/>
          </a:prstGeom>
          <a:noFill/>
          <a:ln w="19050" cap="flat">
            <a:solidFill>
              <a:schemeClr val="accent6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Expected Family Contribution</a:t>
            </a:r>
            <a:endParaRPr lang="en-US" sz="3600" i="1" dirty="0"/>
          </a:p>
        </p:txBody>
      </p:sp>
      <p:cxnSp>
        <p:nvCxnSpPr>
          <p:cNvPr id="15" name="Straight Arrow Connector 14"/>
          <p:cNvCxnSpPr>
            <a:stCxn id="5" idx="2"/>
            <a:endCxn id="9" idx="0"/>
          </p:cNvCxnSpPr>
          <p:nvPr/>
        </p:nvCxnSpPr>
        <p:spPr>
          <a:xfrm flipH="1">
            <a:off x="3341541" y="4038652"/>
            <a:ext cx="1440525" cy="77025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61857" y="931433"/>
            <a:ext cx="1610039" cy="1015663"/>
          </a:xfrm>
          <a:prstGeom prst="rect">
            <a:avLst/>
          </a:prstGeom>
          <a:noFill/>
          <a:ln w="19050" cap="flat">
            <a:solidFill>
              <a:schemeClr val="accent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TAP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782066" y="1947096"/>
            <a:ext cx="983116" cy="1075893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31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pay…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64920"/>
            <a:ext cx="8946541" cy="4983479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EFC = Expected Family Contribution</a:t>
            </a:r>
          </a:p>
          <a:p>
            <a:r>
              <a:rPr lang="en-US" sz="3200" dirty="0"/>
              <a:t>COA = Cost of Attendance</a:t>
            </a:r>
          </a:p>
          <a:p>
            <a:pPr lvl="1"/>
            <a:r>
              <a:rPr lang="en-US" sz="3000" dirty="0"/>
              <a:t>Tuition</a:t>
            </a:r>
          </a:p>
          <a:p>
            <a:pPr lvl="1"/>
            <a:r>
              <a:rPr lang="en-US" sz="3000" dirty="0"/>
              <a:t>Housing</a:t>
            </a:r>
          </a:p>
          <a:p>
            <a:pPr lvl="1"/>
            <a:r>
              <a:rPr lang="en-US" sz="3000" dirty="0"/>
              <a:t>Food</a:t>
            </a:r>
          </a:p>
          <a:p>
            <a:pPr lvl="1"/>
            <a:r>
              <a:rPr lang="en-US" sz="3000" dirty="0"/>
              <a:t>Books</a:t>
            </a:r>
          </a:p>
          <a:p>
            <a:pPr lvl="1"/>
            <a:r>
              <a:rPr lang="en-US" sz="3000" dirty="0"/>
              <a:t>Travel</a:t>
            </a:r>
          </a:p>
          <a:p>
            <a:pPr lvl="1"/>
            <a:r>
              <a:rPr lang="en-US" sz="3000" dirty="0"/>
              <a:t>Personal Expenses</a:t>
            </a:r>
          </a:p>
          <a:p>
            <a:pPr marL="457200" lvl="1" indent="0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4800" dirty="0"/>
              <a:t>Need = COA - EFC</a:t>
            </a:r>
          </a:p>
        </p:txBody>
      </p:sp>
    </p:spTree>
    <p:extLst>
      <p:ext uri="{BB962C8B-B14F-4D97-AF65-F5344CB8AC3E}">
        <p14:creationId xmlns:p14="http://schemas.microsoft.com/office/powerpoint/2010/main" val="189399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4804</TotalTime>
  <Words>1685</Words>
  <Application>Microsoft Office PowerPoint</Application>
  <PresentationFormat>Widescreen</PresentationFormat>
  <Paragraphs>252</Paragraphs>
  <Slides>34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Century Gothic</vt:lpstr>
      <vt:lpstr>Wingdings 3</vt:lpstr>
      <vt:lpstr>Ion</vt:lpstr>
      <vt:lpstr>Financial Aid</vt:lpstr>
      <vt:lpstr>PowerPoint Presentation</vt:lpstr>
      <vt:lpstr>PowerPoint Presentation</vt:lpstr>
      <vt:lpstr>FAFSA</vt:lpstr>
      <vt:lpstr>FAFSA cont’d</vt:lpstr>
      <vt:lpstr>CSS Profile</vt:lpstr>
      <vt:lpstr>Common mistake alert!</vt:lpstr>
      <vt:lpstr>PowerPoint Presentation</vt:lpstr>
      <vt:lpstr>What you pay…</vt:lpstr>
      <vt:lpstr>Your Aid Offer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Break Time</vt:lpstr>
      <vt:lpstr>PowerPoint Presentation</vt:lpstr>
      <vt:lpstr>PowerPoint Presentation</vt:lpstr>
      <vt:lpstr>PowerPoint Presentation</vt:lpstr>
      <vt:lpstr>PowerPoint Presentation</vt:lpstr>
      <vt:lpstr>In some cases, you can negotiate aid</vt:lpstr>
      <vt:lpstr>Does a college give good financial aid?</vt:lpstr>
      <vt:lpstr>Things to Remember (part 1)</vt:lpstr>
      <vt:lpstr>Things to Remember (part 2)</vt:lpstr>
      <vt:lpstr>Common mistake alert!</vt:lpstr>
      <vt:lpstr>Things to Remember (part 3)</vt:lpstr>
      <vt:lpstr>Info for undocumented students</vt:lpstr>
      <vt:lpstr>What about outside scholarships?</vt:lpstr>
      <vt:lpstr>Excelsior Scholarship</vt:lpstr>
      <vt:lpstr>Most things have fees…</vt:lpstr>
      <vt:lpstr>Merit Aid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MATHCOUNTS to the Real World</dc:title>
  <dc:creator>Daniel Zaharopol;Ruthi Hortsch</dc:creator>
  <cp:lastModifiedBy>Hector</cp:lastModifiedBy>
  <cp:revision>152</cp:revision>
  <dcterms:created xsi:type="dcterms:W3CDTF">2016-02-06T04:57:00Z</dcterms:created>
  <dcterms:modified xsi:type="dcterms:W3CDTF">2022-08-24T04:27:51Z</dcterms:modified>
</cp:coreProperties>
</file>