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338" r:id="rId3"/>
    <p:sldId id="337" r:id="rId4"/>
    <p:sldId id="344" r:id="rId5"/>
    <p:sldId id="339" r:id="rId6"/>
    <p:sldId id="346" r:id="rId7"/>
    <p:sldId id="334" r:id="rId8"/>
    <p:sldId id="345" r:id="rId9"/>
    <p:sldId id="34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86335" autoAdjust="0"/>
  </p:normalViewPr>
  <p:slideViewPr>
    <p:cSldViewPr snapToGrid="0">
      <p:cViewPr varScale="1">
        <p:scale>
          <a:sx n="74" d="100"/>
          <a:sy n="74" d="100"/>
        </p:scale>
        <p:origin x="9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26B1A-1890-4C7C-A1CA-639CBDC35427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2300A-1C05-498B-B39B-CCF12650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9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2300A-1C05-498B-B39B-CCF1265095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Sounds</a:t>
            </a:r>
            <a:r>
              <a:rPr lang="en-US" baseline="0" dirty="0"/>
              <a:t> like it will gap your need, renewable based on how long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2300A-1C05-498B-B39B-CCF1265095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6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September 27 deadline this year – BUT LOTS OF ESSAYS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2300A-1C05-498B-B39B-CCF1265095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 26 composite. Application</a:t>
            </a:r>
            <a:r>
              <a:rPr lang="en-US" baseline="0" dirty="0"/>
              <a:t> opens sept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2300A-1C05-498B-B39B-CCF1265095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44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2300A-1C05-498B-B39B-CCF1265095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7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larships.com/" TargetMode="External"/><Relationship Id="rId2" Type="http://schemas.openxmlformats.org/officeDocument/2006/relationships/hyperlink" Target="https://www.cappex.com/scholarship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ny.edu/media/suny/content-assets/documents/summary-sheets/EOP_profil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Opportunity Programs and Scholarships</a:t>
            </a:r>
          </a:p>
        </p:txBody>
      </p:sp>
    </p:spTree>
    <p:extLst>
      <p:ext uri="{BB962C8B-B14F-4D97-AF65-F5344CB8AC3E}">
        <p14:creationId xmlns:p14="http://schemas.microsoft.com/office/powerpoint/2010/main" val="3274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28569" cy="1400530"/>
          </a:xfrm>
        </p:spPr>
        <p:txBody>
          <a:bodyPr/>
          <a:lstStyle/>
          <a:p>
            <a:r>
              <a:rPr lang="en-US" dirty="0"/>
              <a:t>Gates 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49680"/>
            <a:ext cx="9671368" cy="4998719"/>
          </a:xfrm>
        </p:spPr>
        <p:txBody>
          <a:bodyPr>
            <a:noAutofit/>
          </a:bodyPr>
          <a:lstStyle/>
          <a:p>
            <a:r>
              <a:rPr lang="en-US" sz="3200" dirty="0"/>
              <a:t>Large scholarship program</a:t>
            </a:r>
          </a:p>
          <a:p>
            <a:r>
              <a:rPr lang="en-US" sz="3200" dirty="0"/>
              <a:t>Who?</a:t>
            </a:r>
          </a:p>
          <a:p>
            <a:pPr lvl="1"/>
            <a:r>
              <a:rPr lang="en-US" sz="3200" dirty="0"/>
              <a:t>African American, American Indian/Alaska Native, Asian Pacific Islander American, or Hispanic American</a:t>
            </a:r>
          </a:p>
          <a:p>
            <a:pPr lvl="1"/>
            <a:r>
              <a:rPr lang="en-US" sz="3200" dirty="0"/>
              <a:t>Pell eligible</a:t>
            </a:r>
          </a:p>
          <a:p>
            <a:pPr lvl="1"/>
            <a:r>
              <a:rPr lang="en-US" sz="3200" dirty="0"/>
              <a:t>Academic excellence (3.3+ GPA)</a:t>
            </a:r>
          </a:p>
          <a:p>
            <a:r>
              <a:rPr lang="en-US" sz="3200" dirty="0"/>
              <a:t>Apply 12</a:t>
            </a:r>
            <a:r>
              <a:rPr lang="en-US" sz="3200" baseline="30000" dirty="0"/>
              <a:t>th</a:t>
            </a:r>
            <a:r>
              <a:rPr lang="en-US" sz="3200" dirty="0"/>
              <a:t> grade – September 15 deadline!</a:t>
            </a:r>
          </a:p>
        </p:txBody>
      </p:sp>
    </p:spTree>
    <p:extLst>
      <p:ext uri="{BB962C8B-B14F-4D97-AF65-F5344CB8AC3E}">
        <p14:creationId xmlns:p14="http://schemas.microsoft.com/office/powerpoint/2010/main" val="39570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9842"/>
          </a:xfrm>
        </p:spPr>
        <p:txBody>
          <a:bodyPr/>
          <a:lstStyle/>
          <a:p>
            <a:r>
              <a:rPr lang="en-US" dirty="0"/>
              <a:t>QuestBridge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2560"/>
            <a:ext cx="8946541" cy="4815839"/>
          </a:xfrm>
        </p:spPr>
        <p:txBody>
          <a:bodyPr>
            <a:normAutofit/>
          </a:bodyPr>
          <a:lstStyle/>
          <a:p>
            <a:r>
              <a:rPr lang="en-US" sz="3200" dirty="0"/>
              <a:t>College Prep Scholars</a:t>
            </a:r>
          </a:p>
          <a:p>
            <a:pPr lvl="1"/>
            <a:r>
              <a:rPr lang="en-US" sz="3200" dirty="0"/>
              <a:t>Apply January of 11</a:t>
            </a:r>
            <a:r>
              <a:rPr lang="en-US" sz="3200" baseline="30000" dirty="0"/>
              <a:t>th</a:t>
            </a:r>
            <a:r>
              <a:rPr lang="en-US" sz="3200" dirty="0"/>
              <a:t> grade</a:t>
            </a:r>
          </a:p>
          <a:p>
            <a:pPr lvl="1"/>
            <a:r>
              <a:rPr lang="en-US" sz="3200" dirty="0"/>
              <a:t>Preparation for college admissions, connects you with summer programs</a:t>
            </a:r>
          </a:p>
          <a:p>
            <a:r>
              <a:rPr lang="en-US" sz="3200" dirty="0"/>
              <a:t>QuestBridge</a:t>
            </a:r>
          </a:p>
          <a:p>
            <a:pPr lvl="1"/>
            <a:r>
              <a:rPr lang="en-US" sz="3200" dirty="0"/>
              <a:t>Apply summer before 12</a:t>
            </a:r>
            <a:r>
              <a:rPr lang="en-US" sz="3200" baseline="30000" dirty="0"/>
              <a:t>th</a:t>
            </a:r>
            <a:r>
              <a:rPr lang="en-US" sz="3200" dirty="0"/>
              <a:t> grade</a:t>
            </a:r>
          </a:p>
          <a:p>
            <a:pPr lvl="1"/>
            <a:r>
              <a:rPr lang="en-US" sz="3200" dirty="0"/>
              <a:t>Can land you early admissions and a full-scholarship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9842"/>
          </a:xfrm>
        </p:spPr>
        <p:txBody>
          <a:bodyPr/>
          <a:lstStyle/>
          <a:p>
            <a:r>
              <a:rPr lang="en-US" dirty="0" err="1"/>
              <a:t>Questbridge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32560"/>
            <a:ext cx="8946541" cy="4922519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Who?</a:t>
            </a:r>
          </a:p>
          <a:p>
            <a:pPr lvl="1"/>
            <a:r>
              <a:rPr lang="en-US" sz="3200" dirty="0"/>
              <a:t>U.S. Citizens and Permanent Residents OR students, regardless of citizenship, currently attending high school in the United States.</a:t>
            </a:r>
          </a:p>
          <a:p>
            <a:pPr lvl="1"/>
            <a:r>
              <a:rPr lang="en-US" sz="3200" dirty="0"/>
              <a:t>Very high achieving</a:t>
            </a:r>
          </a:p>
          <a:p>
            <a:pPr lvl="2"/>
            <a:r>
              <a:rPr lang="en-US" sz="2800" dirty="0"/>
              <a:t>mostly As, top 5-10% of your class, taking hard classes</a:t>
            </a:r>
          </a:p>
          <a:p>
            <a:pPr lvl="1"/>
            <a:r>
              <a:rPr lang="en-US" sz="3200" dirty="0"/>
              <a:t>No strict cutoff but generally looking for financial hardship</a:t>
            </a:r>
          </a:p>
          <a:p>
            <a:pPr lvl="2"/>
            <a:r>
              <a:rPr lang="en-US" sz="2800" dirty="0"/>
              <a:t>Most of their scholars come from households earning less than $65,000 annually for a family of four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6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Jack Kent Cooke Foundation College Scholars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11680"/>
            <a:ext cx="8946541" cy="414528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Very large scholarship (up to 40,000/year for 4 years), as well as mentoring and support</a:t>
            </a:r>
          </a:p>
          <a:p>
            <a:r>
              <a:rPr lang="en-US" sz="3200" dirty="0"/>
              <a:t>Who?</a:t>
            </a:r>
          </a:p>
          <a:p>
            <a:pPr lvl="1"/>
            <a:r>
              <a:rPr lang="en-US" sz="2800" dirty="0"/>
              <a:t>Very selective, min 3.5 GPA and 1200 SAT</a:t>
            </a:r>
          </a:p>
          <a:p>
            <a:pPr lvl="1"/>
            <a:r>
              <a:rPr lang="en-US" sz="2800" dirty="0"/>
              <a:t>Financial Need (family income &lt;95k but average was 26k)</a:t>
            </a:r>
          </a:p>
          <a:p>
            <a:r>
              <a:rPr lang="en-US" sz="3200" dirty="0"/>
              <a:t>Apply in October of 12</a:t>
            </a:r>
            <a:r>
              <a:rPr lang="en-US" sz="3200" baseline="30000" dirty="0"/>
              <a:t>th</a:t>
            </a:r>
            <a:r>
              <a:rPr lang="en-US" sz="3200" dirty="0"/>
              <a:t>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33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CCA4-2B98-4695-8540-569E7226B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Look for Scholarships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A8451-68EC-4BA1-88F0-CAB71A0A8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https://www.cappex.com/scholarships</a:t>
            </a:r>
            <a:endParaRPr lang="en-US" sz="2400" dirty="0"/>
          </a:p>
          <a:p>
            <a:r>
              <a:rPr lang="en-US" sz="2400" dirty="0">
                <a:hlinkClick r:id="rId3"/>
              </a:rPr>
              <a:t>https://www.scholarships.com/</a:t>
            </a:r>
            <a:endParaRPr lang="en-US" sz="2400" dirty="0"/>
          </a:p>
          <a:p>
            <a:r>
              <a:rPr lang="en-US" sz="2400" dirty="0"/>
              <a:t>Google using “+” in between words</a:t>
            </a:r>
          </a:p>
          <a:p>
            <a:pPr lvl="2"/>
            <a:r>
              <a:rPr lang="en-US" sz="2400" dirty="0"/>
              <a:t>For example: “scholarship + engineering”</a:t>
            </a:r>
          </a:p>
          <a:p>
            <a:pPr lvl="2"/>
            <a:r>
              <a:rPr lang="en-US" sz="2400" dirty="0"/>
              <a:t>Use things that are specific to you</a:t>
            </a:r>
          </a:p>
          <a:p>
            <a:r>
              <a:rPr lang="en-US" sz="2400" dirty="0"/>
              <a:t>Look on college website for any scholarships that they offer</a:t>
            </a:r>
          </a:p>
        </p:txBody>
      </p:sp>
    </p:spTree>
    <p:extLst>
      <p:ext uri="{BB962C8B-B14F-4D97-AF65-F5344CB8AC3E}">
        <p14:creationId xmlns:p14="http://schemas.microsoft.com/office/powerpoint/2010/main" val="112187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12838"/>
            <a:ext cx="9670387" cy="4744122"/>
          </a:xfrm>
        </p:spPr>
        <p:txBody>
          <a:bodyPr/>
          <a:lstStyle/>
          <a:p>
            <a:r>
              <a:rPr lang="en-US" sz="3200" dirty="0"/>
              <a:t>Must be eligible for free and reduced price lunch.</a:t>
            </a:r>
          </a:p>
          <a:p>
            <a:r>
              <a:rPr lang="en-US" sz="3200" dirty="0"/>
              <a:t>Primarily schools in New York State.</a:t>
            </a:r>
          </a:p>
          <a:p>
            <a:r>
              <a:rPr lang="en-US" sz="3200" dirty="0"/>
              <a:t>Different names:</a:t>
            </a:r>
          </a:p>
          <a:p>
            <a:pPr lvl="1"/>
            <a:r>
              <a:rPr lang="en-US" sz="3200" dirty="0"/>
              <a:t>HEOP for private schools</a:t>
            </a:r>
          </a:p>
          <a:p>
            <a:pPr lvl="1"/>
            <a:r>
              <a:rPr lang="en-US" sz="3200" dirty="0"/>
              <a:t>EOP at SUNYs</a:t>
            </a:r>
          </a:p>
          <a:p>
            <a:pPr lvl="1"/>
            <a:r>
              <a:rPr lang="en-US" sz="3200" dirty="0"/>
              <a:t>SEEK/College Discovery/ASAP at CUNYs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9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40971"/>
            <a:ext cx="9670387" cy="5312229"/>
          </a:xfrm>
        </p:spPr>
        <p:txBody>
          <a:bodyPr>
            <a:normAutofit/>
          </a:bodyPr>
          <a:lstStyle/>
          <a:p>
            <a:r>
              <a:rPr lang="en-US" sz="3000" dirty="0"/>
              <a:t>Offers:</a:t>
            </a:r>
          </a:p>
          <a:p>
            <a:pPr lvl="1"/>
            <a:r>
              <a:rPr lang="en-US" sz="2600" dirty="0"/>
              <a:t>Different admissions standards for access</a:t>
            </a:r>
          </a:p>
          <a:p>
            <a:pPr lvl="1"/>
            <a:r>
              <a:rPr lang="en-US" sz="2600" dirty="0"/>
              <a:t>Added support, advising, tutoring</a:t>
            </a:r>
          </a:p>
          <a:p>
            <a:pPr lvl="1"/>
            <a:r>
              <a:rPr lang="en-US" sz="2600" dirty="0"/>
              <a:t>Summer prep “bridge” programs</a:t>
            </a:r>
          </a:p>
          <a:p>
            <a:pPr lvl="1"/>
            <a:r>
              <a:rPr lang="en-US" sz="2600" dirty="0"/>
              <a:t>Special financial aid packages or scholarships</a:t>
            </a:r>
          </a:p>
          <a:p>
            <a:r>
              <a:rPr lang="en-US" sz="3000" dirty="0"/>
              <a:t>How to apply depends on school</a:t>
            </a:r>
          </a:p>
          <a:p>
            <a:pPr lvl="1"/>
            <a:r>
              <a:rPr lang="en-US" sz="2600" dirty="0"/>
              <a:t>Checkbox on the main application</a:t>
            </a:r>
          </a:p>
          <a:p>
            <a:pPr lvl="1"/>
            <a:r>
              <a:rPr lang="en-US" sz="2600" dirty="0"/>
              <a:t>Special application, sometimes emailed later!</a:t>
            </a:r>
          </a:p>
          <a:p>
            <a:pPr lvl="1"/>
            <a:r>
              <a:rPr lang="en-US" sz="2600" dirty="0"/>
              <a:t>Sometimes no application</a:t>
            </a:r>
          </a:p>
        </p:txBody>
      </p:sp>
    </p:spTree>
    <p:extLst>
      <p:ext uri="{BB962C8B-B14F-4D97-AF65-F5344CB8AC3E}">
        <p14:creationId xmlns:p14="http://schemas.microsoft.com/office/powerpoint/2010/main" val="2203999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649A-5E8B-400D-AB24-BA834D637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 for SUNY EOP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7FB-3430-4FAB-9C5C-CDFC144FC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https://www.suny.edu/media/suny/content-assets/documents/summary-sheets/EOP_profile.pdf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865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4380</TotalTime>
  <Words>406</Words>
  <Application>Microsoft Office PowerPoint</Application>
  <PresentationFormat>Widescreen</PresentationFormat>
  <Paragraphs>62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Opportunity Programs and Scholarships</vt:lpstr>
      <vt:lpstr>Gates Scholarship</vt:lpstr>
      <vt:lpstr>QuestBridge</vt:lpstr>
      <vt:lpstr>Questbridge</vt:lpstr>
      <vt:lpstr>Jack Kent Cooke Foundation College Scholars Program</vt:lpstr>
      <vt:lpstr>How to Look for Scholarships</vt:lpstr>
      <vt:lpstr>Opportunity Programs</vt:lpstr>
      <vt:lpstr>Opportunity Programs</vt:lpstr>
      <vt:lpstr>Useful Link for SUNY EOP Eligibility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MATHCOUNTS to the Real World</dc:title>
  <dc:creator>Daniel Zaharopol;Ruthi Hortsch</dc:creator>
  <cp:lastModifiedBy>Hector</cp:lastModifiedBy>
  <cp:revision>134</cp:revision>
  <dcterms:created xsi:type="dcterms:W3CDTF">2016-02-06T04:57:00Z</dcterms:created>
  <dcterms:modified xsi:type="dcterms:W3CDTF">2022-08-24T04:39:04Z</dcterms:modified>
</cp:coreProperties>
</file>